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56" r:id="rId2"/>
    <p:sldId id="269" r:id="rId3"/>
    <p:sldId id="257" r:id="rId4"/>
    <p:sldId id="258" r:id="rId5"/>
    <p:sldId id="270" r:id="rId6"/>
    <p:sldId id="271" r:id="rId7"/>
    <p:sldId id="273" r:id="rId8"/>
    <p:sldId id="259" r:id="rId9"/>
    <p:sldId id="260" r:id="rId10"/>
    <p:sldId id="275" r:id="rId11"/>
    <p:sldId id="272" r:id="rId12"/>
    <p:sldId id="274" r:id="rId13"/>
    <p:sldId id="276" r:id="rId14"/>
    <p:sldId id="261" r:id="rId15"/>
    <p:sldId id="277" r:id="rId16"/>
    <p:sldId id="278" r:id="rId17"/>
    <p:sldId id="264" r:id="rId18"/>
    <p:sldId id="279" r:id="rId19"/>
    <p:sldId id="280" r:id="rId20"/>
    <p:sldId id="281" r:id="rId21"/>
    <p:sldId id="265" r:id="rId22"/>
    <p:sldId id="282" r:id="rId23"/>
    <p:sldId id="283" r:id="rId24"/>
    <p:sldId id="266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67" r:id="rId39"/>
    <p:sldId id="298" r:id="rId40"/>
    <p:sldId id="299" r:id="rId41"/>
    <p:sldId id="300" r:id="rId42"/>
    <p:sldId id="268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0AA1-D9CB-4E72-A8B0-59D04541CEA3}" type="datetimeFigureOut">
              <a:rPr lang="en-US" smtClean="0"/>
              <a:pPr/>
              <a:t>09/15/2010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D04FA-0408-43F5-98C7-75C797173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P283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P336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P341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P344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P358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P378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Diagram grabbed from: http://www.devarticles.com/c/a/Cplusplus/Buffer-Overflow-the-Security-Threat.-What-Is-It/1/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Diagram grabbed from: http://www.devarticles.com/c/a/Cplusplus/Buffer-Overflow-the-Security-Threat.-What-Is-It/1/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P296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P297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p318n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P325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04FA-0408-43F5-98C7-75C797173E3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98A1B7-4D63-459C-8B18-EB712B27A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7C7CA-7367-4EBF-A19A-B1DCA63B1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E33A1-B015-486C-83A1-B97DE4D6C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6F151-4CF9-43B4-87EE-E1027EEFC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9EBFB-A897-47FF-AC08-5C94EC505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D057A-443D-4D52-8FEF-BE8984CA8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D5706-7F0F-4AE9-8A1C-34CAE60D9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71874-123B-43A0-80EE-DC5B28E1D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CB9E2-5699-4CE5-9804-2068AED7B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9B48-282B-435A-AF93-AD3656CEC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21045-D134-41D4-BBF0-211060638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5DA400-B4E9-4B14-8FEE-B4FDEA104C7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IS 380 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Security Architecture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643"/>
            <a:ext cx="9144000" cy="670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and busted: Cooperative multitasking</a:t>
            </a:r>
          </a:p>
          <a:p>
            <a:pPr lvl="1"/>
            <a:r>
              <a:rPr lang="en-US" dirty="0" smtClean="0"/>
              <a:t>Process voluntarily released resources</a:t>
            </a:r>
          </a:p>
          <a:p>
            <a:r>
              <a:rPr lang="en-US" dirty="0" smtClean="0"/>
              <a:t>New hotness: Preemptive multitasking</a:t>
            </a:r>
          </a:p>
          <a:p>
            <a:pPr lvl="1"/>
            <a:r>
              <a:rPr lang="en-US" dirty="0" smtClean="0"/>
              <a:t>Time sharing/slicing.</a:t>
            </a:r>
          </a:p>
          <a:p>
            <a:pPr lvl="1"/>
            <a:r>
              <a:rPr lang="en-US" dirty="0" smtClean="0"/>
              <a:t>States:</a:t>
            </a:r>
          </a:p>
          <a:p>
            <a:pPr lvl="2"/>
            <a:r>
              <a:rPr lang="en-US" dirty="0" smtClean="0"/>
              <a:t>Running (executing)</a:t>
            </a:r>
          </a:p>
          <a:p>
            <a:pPr lvl="2"/>
            <a:r>
              <a:rPr lang="en-US" dirty="0" smtClean="0"/>
              <a:t>Ready (waiting for CPU time)</a:t>
            </a:r>
          </a:p>
          <a:p>
            <a:pPr lvl="2"/>
            <a:r>
              <a:rPr lang="en-US" dirty="0" smtClean="0"/>
              <a:t>Blocked (waiting for input)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process ‘crashes’ other processes continue to run.</a:t>
            </a:r>
          </a:p>
          <a:p>
            <a:r>
              <a:rPr lang="en-US" dirty="0" smtClean="0"/>
              <a:t>Inter process communication – processes can still be allowed to communicate with each other.</a:t>
            </a:r>
          </a:p>
          <a:p>
            <a:pPr lvl="1"/>
            <a:r>
              <a:rPr lang="en-US" dirty="0" smtClean="0"/>
              <a:t>Encapsulation/data hiding</a:t>
            </a:r>
          </a:p>
          <a:p>
            <a:r>
              <a:rPr lang="en-US" dirty="0" smtClean="0"/>
              <a:t>Started with windows NT/95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manager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471" t="18952" r="17046" b="27638"/>
          <a:stretch>
            <a:fillRect/>
          </a:stretch>
        </p:blipFill>
        <p:spPr bwMode="auto">
          <a:xfrm>
            <a:off x="838200" y="1474381"/>
            <a:ext cx="7467600" cy="538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management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memory – extending RAM to secondary storage</a:t>
            </a:r>
          </a:p>
          <a:p>
            <a:r>
              <a:rPr lang="en-US" dirty="0"/>
              <a:t>Memory mapping – The system for keeping track of what memory belongs to each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Base register</a:t>
            </a:r>
          </a:p>
          <a:p>
            <a:pPr lvl="1"/>
            <a:r>
              <a:rPr lang="en-US" dirty="0" smtClean="0"/>
              <a:t>Limit register</a:t>
            </a:r>
          </a:p>
          <a:p>
            <a:pPr lvl="1"/>
            <a:r>
              <a:rPr lang="en-US" dirty="0" smtClean="0"/>
              <a:t>Processes use logical address rather than physical address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leaks – The process does not return memory it no longer needs</a:t>
            </a:r>
          </a:p>
          <a:p>
            <a:r>
              <a:rPr lang="en-US" dirty="0" smtClean="0"/>
              <a:t>Thrashing – when more time is spent moving data from one area of memory to another than actual processing.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 – Read only</a:t>
            </a:r>
          </a:p>
          <a:p>
            <a:r>
              <a:rPr lang="en-US" dirty="0" smtClean="0"/>
              <a:t>PROM – ROM that can be written to once.</a:t>
            </a:r>
          </a:p>
          <a:p>
            <a:r>
              <a:rPr lang="en-US" dirty="0" smtClean="0"/>
              <a:t>EPROM – erase with UV light</a:t>
            </a:r>
          </a:p>
          <a:p>
            <a:r>
              <a:rPr lang="en-US" dirty="0" smtClean="0"/>
              <a:t>EEPROM – erase with electricity</a:t>
            </a:r>
          </a:p>
          <a:p>
            <a:r>
              <a:rPr lang="en-US" dirty="0" smtClean="0"/>
              <a:t>Flash – BIOS, camera cards, etc.</a:t>
            </a:r>
          </a:p>
          <a:p>
            <a:r>
              <a:rPr lang="en-US" dirty="0" smtClean="0"/>
              <a:t>Cache memory – extremely high performance 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rings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Ring 0 – Operating system kernel</a:t>
            </a:r>
          </a:p>
          <a:p>
            <a:r>
              <a:rPr lang="en-US"/>
              <a:t>Ring 1 –Remaining parts of the OS</a:t>
            </a:r>
          </a:p>
          <a:p>
            <a:r>
              <a:rPr lang="en-US"/>
              <a:t>Ring 2 – I/O drivers and utilities</a:t>
            </a:r>
          </a:p>
          <a:p>
            <a:r>
              <a:rPr lang="en-US"/>
              <a:t>Ring 3 – Applications and user activity</a:t>
            </a:r>
          </a:p>
          <a:p>
            <a:r>
              <a:rPr lang="en-US"/>
              <a:t>Lower numbers are more trusted and provide more access to system resources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Monolithic kernel – all kernel activity runs in ring 0 (windows OSX)</a:t>
            </a:r>
          </a:p>
          <a:p>
            <a:pPr lvl="1"/>
            <a:r>
              <a:rPr lang="en-US" dirty="0" smtClean="0"/>
              <a:t>Fewer ring switches means faster OS</a:t>
            </a:r>
          </a:p>
          <a:p>
            <a:pPr lvl="1"/>
            <a:r>
              <a:rPr lang="en-US" dirty="0" smtClean="0"/>
              <a:t>Ring 0 (kernel) &amp; Ring 3( apps)</a:t>
            </a:r>
          </a:p>
          <a:p>
            <a:r>
              <a:rPr lang="en-US" dirty="0" smtClean="0"/>
              <a:t>Layered operating system – data hiding.  More security.</a:t>
            </a:r>
          </a:p>
          <a:p>
            <a:r>
              <a:rPr lang="en-US" dirty="0" smtClean="0"/>
              <a:t>Client/server – as much as possible runs in user mode</a:t>
            </a:r>
          </a:p>
          <a:p>
            <a:pPr lvl="1"/>
            <a:r>
              <a:rPr lang="en-US" dirty="0" smtClean="0"/>
              <a:t>microkernel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3250" y="1600200"/>
            <a:ext cx="8540750" cy="4422775"/>
          </a:xfrm>
        </p:spPr>
        <p:txBody>
          <a:bodyPr/>
          <a:lstStyle/>
          <a:p>
            <a:r>
              <a:rPr lang="en-US" dirty="0"/>
              <a:t>Simulates an operating system</a:t>
            </a:r>
          </a:p>
          <a:p>
            <a:r>
              <a:rPr lang="en-US" dirty="0"/>
              <a:t>Provides an excellent test environment</a:t>
            </a:r>
          </a:p>
          <a:p>
            <a:r>
              <a:rPr lang="en-US" dirty="0"/>
              <a:t>Will translate instruction sets to the CPU if </a:t>
            </a:r>
            <a:r>
              <a:rPr lang="en-US" dirty="0" smtClean="0"/>
              <a:t>necessary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Maximize underutilized hardware.  Space/cooling/power cost reductions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three pillars of </a:t>
            </a:r>
            <a:r>
              <a:rPr lang="en-US" dirty="0" err="1" smtClean="0"/>
              <a:t>infosec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storage devices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CD/DVD, USB, Bluetooth, Blackberry, MP3 players</a:t>
            </a:r>
          </a:p>
          <a:p>
            <a:r>
              <a:rPr lang="en-US" dirty="0"/>
              <a:t>Connect to the OS and </a:t>
            </a:r>
            <a:r>
              <a:rPr lang="en-US" dirty="0" smtClean="0"/>
              <a:t>bypasses </a:t>
            </a:r>
            <a:r>
              <a:rPr lang="en-US" dirty="0"/>
              <a:t>perimeter controls</a:t>
            </a:r>
          </a:p>
          <a:p>
            <a:r>
              <a:rPr lang="en-US" dirty="0"/>
              <a:t>How do we handle them in the security policy?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Trusted Computing Base (TCB)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676400"/>
            <a:ext cx="8613775" cy="4800600"/>
          </a:xfrm>
        </p:spPr>
        <p:txBody>
          <a:bodyPr/>
          <a:lstStyle/>
          <a:p>
            <a:r>
              <a:rPr lang="en-US" sz="2800" dirty="0"/>
              <a:t>The programs, instructions, and hardware that we trust</a:t>
            </a:r>
          </a:p>
          <a:p>
            <a:r>
              <a:rPr lang="en-US" sz="2800" b="1" dirty="0"/>
              <a:t>Trusted path </a:t>
            </a:r>
            <a:r>
              <a:rPr lang="en-US" sz="2800" dirty="0"/>
              <a:t>– A communications channel between the user/program and the kernel that has been hardened</a:t>
            </a:r>
          </a:p>
          <a:p>
            <a:r>
              <a:rPr lang="en-US" sz="2800" b="1" dirty="0"/>
              <a:t>Trusted shell </a:t>
            </a:r>
            <a:r>
              <a:rPr lang="en-US" sz="2800" dirty="0"/>
              <a:t>– A shell that can not be accessed by processes or users outside of the TCB. </a:t>
            </a:r>
          </a:p>
          <a:p>
            <a:r>
              <a:rPr lang="en-US" sz="2800" b="1" dirty="0"/>
              <a:t>TCB defines the security </a:t>
            </a:r>
            <a:r>
              <a:rPr lang="en-US" sz="2800" b="1" dirty="0" smtClean="0"/>
              <a:t>perimeter </a:t>
            </a:r>
            <a:r>
              <a:rPr lang="en-US" sz="2800" dirty="0" smtClean="0"/>
              <a:t>– the total combination of protection within a computer system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TCB basic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activation – preparing to run a process by loading instructions and data into memory. </a:t>
            </a:r>
          </a:p>
          <a:p>
            <a:pPr lvl="1"/>
            <a:r>
              <a:rPr lang="en-US" dirty="0" smtClean="0"/>
              <a:t>Activation happens when the CPU acts on the process interrupt request.</a:t>
            </a:r>
          </a:p>
          <a:p>
            <a:r>
              <a:rPr lang="en-US" dirty="0" smtClean="0"/>
              <a:t>Execution </a:t>
            </a:r>
            <a:r>
              <a:rPr lang="en-US" smtClean="0"/>
              <a:t>domain switching</a:t>
            </a:r>
          </a:p>
          <a:p>
            <a:pPr lvl="1"/>
            <a:r>
              <a:rPr lang="en-US" smtClean="0"/>
              <a:t>switching </a:t>
            </a:r>
            <a:r>
              <a:rPr lang="en-US" dirty="0" smtClean="0"/>
              <a:t>from user mode to privileged mode and back again </a:t>
            </a:r>
          </a:p>
          <a:p>
            <a:r>
              <a:rPr lang="en-US" dirty="0" smtClean="0"/>
              <a:t>Memory protection</a:t>
            </a:r>
          </a:p>
          <a:p>
            <a:r>
              <a:rPr lang="en-US" dirty="0" smtClean="0"/>
              <a:t>I/O 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Model &amp; </a:t>
            </a:r>
            <a:br>
              <a:rPr lang="en-US" dirty="0" smtClean="0"/>
            </a:br>
            <a:r>
              <a:rPr lang="en-US" dirty="0" smtClean="0"/>
              <a:t>Security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Model – mediates all subject /object interactions.</a:t>
            </a:r>
          </a:p>
          <a:p>
            <a:pPr lvl="1"/>
            <a:r>
              <a:rPr lang="en-US" dirty="0" smtClean="0"/>
              <a:t>Essentially a model for access control</a:t>
            </a:r>
          </a:p>
          <a:p>
            <a:r>
              <a:rPr lang="en-US" dirty="0" smtClean="0"/>
              <a:t>Security Kernel – enforces the reference model.</a:t>
            </a:r>
          </a:p>
          <a:p>
            <a:pPr lvl="1"/>
            <a:r>
              <a:rPr lang="en-US" dirty="0" smtClean="0"/>
              <a:t>Isolates &amp; protects processes controlling access</a:t>
            </a:r>
          </a:p>
          <a:p>
            <a:pPr lvl="1"/>
            <a:r>
              <a:rPr lang="en-US" dirty="0" smtClean="0"/>
              <a:t>Used in every access attempt</a:t>
            </a:r>
          </a:p>
          <a:p>
            <a:pPr lvl="1"/>
            <a:r>
              <a:rPr lang="en-US" dirty="0" smtClean="0"/>
              <a:t>Tested and verified not to be </a:t>
            </a:r>
            <a:r>
              <a:rPr lang="en-US" dirty="0" err="1" smtClean="0"/>
              <a:t>circumventable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models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Provide a methodology for designing secure systems</a:t>
            </a:r>
          </a:p>
          <a:p>
            <a:r>
              <a:rPr lang="en-US" dirty="0"/>
              <a:t>Examples on pages </a:t>
            </a:r>
            <a:r>
              <a:rPr lang="en-US" dirty="0" smtClean="0"/>
              <a:t>334-356</a:t>
            </a:r>
            <a:endParaRPr lang="en-US" dirty="0"/>
          </a:p>
          <a:p>
            <a:r>
              <a:rPr lang="en-US" dirty="0"/>
              <a:t>All of them use access control and adhere to the principle of least privilege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given instance, the machine is secure.</a:t>
            </a:r>
          </a:p>
          <a:p>
            <a:r>
              <a:rPr lang="en-US" b="1" dirty="0" smtClean="0"/>
              <a:t>State transitions </a:t>
            </a:r>
            <a:r>
              <a:rPr lang="en-US" dirty="0" smtClean="0"/>
              <a:t>are only allowed if they do not compromise the system, including system failures.</a:t>
            </a:r>
          </a:p>
          <a:p>
            <a:r>
              <a:rPr lang="en-US" dirty="0" smtClean="0"/>
              <a:t>If an illegal op – then reboot of freeze to protect data/security.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</a:t>
            </a:r>
            <a:r>
              <a:rPr lang="en-US" dirty="0" err="1" smtClean="0"/>
              <a:t>LaPadula</a:t>
            </a:r>
            <a:r>
              <a:rPr lang="en-US" dirty="0" smtClean="0"/>
              <a:t> –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Multilevel – users with different security clearances can use the same system.</a:t>
            </a:r>
          </a:p>
          <a:p>
            <a:r>
              <a:rPr lang="en-US" dirty="0" smtClean="0"/>
              <a:t>Three states:</a:t>
            </a:r>
          </a:p>
          <a:p>
            <a:pPr lvl="1"/>
            <a:r>
              <a:rPr lang="en-US" sz="2400" b="1" i="1" dirty="0" smtClean="0"/>
              <a:t>Simple Security Rule </a:t>
            </a:r>
            <a:r>
              <a:rPr lang="en-US" sz="2400" dirty="0" smtClean="0"/>
              <a:t>– subject at one security level cannot read data at a higher security level. ‘No Read Up’</a:t>
            </a:r>
          </a:p>
          <a:p>
            <a:pPr lvl="1"/>
            <a:r>
              <a:rPr lang="en-US" sz="2400" b="1" i="1" dirty="0" smtClean="0"/>
              <a:t>* Property Rule </a:t>
            </a:r>
            <a:r>
              <a:rPr lang="en-US" sz="2400" dirty="0" smtClean="0"/>
              <a:t>- Subject in a given security level cannot write information to a lower security level. ‘No Write Down’</a:t>
            </a:r>
          </a:p>
          <a:p>
            <a:pPr lvl="1"/>
            <a:r>
              <a:rPr lang="en-US" sz="2400" b="1" i="1" dirty="0" smtClean="0"/>
              <a:t>Strong Star Property Rule </a:t>
            </a:r>
            <a:r>
              <a:rPr lang="en-US" sz="2400" dirty="0" smtClean="0"/>
              <a:t>– a subject with read and write access can only do so at the same security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</a:t>
            </a:r>
            <a:r>
              <a:rPr lang="en-US" dirty="0" smtClean="0"/>
              <a:t> Model – integrity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at one integrity level does not flow into a higher integrity level</a:t>
            </a:r>
          </a:p>
          <a:p>
            <a:pPr lvl="1"/>
            <a:r>
              <a:rPr lang="en-US" b="1" dirty="0" smtClean="0"/>
              <a:t>* integrity axiom </a:t>
            </a:r>
            <a:r>
              <a:rPr lang="en-US" dirty="0" smtClean="0"/>
              <a:t>– subject cannot write data to an object at higher integrity. ‘No write up’</a:t>
            </a:r>
          </a:p>
          <a:p>
            <a:pPr lvl="1"/>
            <a:r>
              <a:rPr lang="en-US" b="1" dirty="0" smtClean="0"/>
              <a:t>Simple integrity axiom </a:t>
            </a:r>
            <a:r>
              <a:rPr lang="en-US" dirty="0" smtClean="0"/>
              <a:t>– subject cannot read data from a lower integrity level. ‘No Read Down’</a:t>
            </a:r>
          </a:p>
          <a:p>
            <a:pPr lvl="1"/>
            <a:r>
              <a:rPr lang="en-US" b="1" dirty="0" smtClean="0"/>
              <a:t>Invocation property </a:t>
            </a:r>
            <a:r>
              <a:rPr lang="en-US" dirty="0" smtClean="0"/>
              <a:t>– subject cannot request service to subjects of higher integrity. (‘dirty data’ cannot pollute clear data processes)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Clark-Wilson Model –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– Active Agents</a:t>
            </a:r>
          </a:p>
          <a:p>
            <a:r>
              <a:rPr lang="en-US" b="1" dirty="0" smtClean="0"/>
              <a:t>Transformation procedures (TPs) </a:t>
            </a:r>
            <a:r>
              <a:rPr lang="en-US" dirty="0" smtClean="0"/>
              <a:t>– read/ write/ modify – Program mediates access.</a:t>
            </a:r>
          </a:p>
          <a:p>
            <a:r>
              <a:rPr lang="en-US" b="1" dirty="0" smtClean="0"/>
              <a:t>Constrained data items (CDIs) </a:t>
            </a:r>
            <a:r>
              <a:rPr lang="en-US" dirty="0" smtClean="0"/>
              <a:t>– manipulated by TPs. High protection</a:t>
            </a:r>
          </a:p>
          <a:p>
            <a:r>
              <a:rPr lang="en-US" b="1" dirty="0" smtClean="0"/>
              <a:t>Unconstrained data items (UDIs) </a:t>
            </a:r>
            <a:r>
              <a:rPr lang="en-US" dirty="0" smtClean="0"/>
              <a:t>– manipulated by users with simple read/write.</a:t>
            </a:r>
          </a:p>
          <a:p>
            <a:r>
              <a:rPr lang="en-US" b="1" dirty="0" smtClean="0"/>
              <a:t>Integrity verification procedures (IVPs) </a:t>
            </a:r>
            <a:r>
              <a:rPr lang="en-US" dirty="0" smtClean="0"/>
              <a:t>– Check consistency of CDIs with reality.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</a:t>
            </a:r>
            <a:r>
              <a:rPr lang="en-US" dirty="0" smtClean="0"/>
              <a:t> </a:t>
            </a:r>
            <a:r>
              <a:rPr lang="en-US" dirty="0" smtClean="0"/>
              <a:t>vs. </a:t>
            </a:r>
            <a:r>
              <a:rPr lang="en-US" dirty="0" smtClean="0"/>
              <a:t>Clark-Wilson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 model goals:</a:t>
            </a:r>
          </a:p>
          <a:p>
            <a:pPr lvl="1"/>
            <a:r>
              <a:rPr lang="en-US" dirty="0" smtClean="0"/>
              <a:t>Prevent unauthorized users from making changes. (</a:t>
            </a:r>
            <a:r>
              <a:rPr lang="en-US" dirty="0" err="1" smtClean="0"/>
              <a:t>Biba</a:t>
            </a:r>
            <a:r>
              <a:rPr lang="en-US" dirty="0" smtClean="0"/>
              <a:t> and CW)</a:t>
            </a:r>
          </a:p>
          <a:p>
            <a:pPr lvl="1"/>
            <a:r>
              <a:rPr lang="en-US" dirty="0" smtClean="0"/>
              <a:t>Prevent authorized users from mapping improper modifications (CW separation of duties)</a:t>
            </a:r>
          </a:p>
          <a:p>
            <a:pPr lvl="1"/>
            <a:r>
              <a:rPr lang="en-US" dirty="0" smtClean="0"/>
              <a:t>Maintain internal and external consistency (well-formed transaction) (CW IDP)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Hardware Architecture	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CPU is the brain of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Book says 40m - Intel i7 has 700m+ transistors i9 (1q 2010</a:t>
            </a:r>
            <a:r>
              <a:rPr lang="en-US" dirty="0" smtClean="0"/>
              <a:t>) has </a:t>
            </a:r>
            <a:r>
              <a:rPr lang="en-US" dirty="0" smtClean="0"/>
              <a:t>2b.</a:t>
            </a:r>
          </a:p>
          <a:p>
            <a:pPr lvl="1"/>
            <a:r>
              <a:rPr lang="en-US" dirty="0" smtClean="0"/>
              <a:t>Power 7 1.2b (released Feb 8 ‘10)</a:t>
            </a:r>
            <a:endParaRPr lang="en-US" dirty="0"/>
          </a:p>
          <a:p>
            <a:r>
              <a:rPr lang="en-US" dirty="0"/>
              <a:t>The Arithmetic Logic Unit (ALU) does the actual execution of instructions</a:t>
            </a:r>
          </a:p>
          <a:p>
            <a:r>
              <a:rPr lang="en-US" dirty="0"/>
              <a:t>Communicates with the memory stack for each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Covert Channel </a:t>
            </a:r>
            <a:r>
              <a:rPr lang="en-US" sz="2800" dirty="0" smtClean="0"/>
              <a:t>– a way to receive information in an unauthorized manner.</a:t>
            </a:r>
          </a:p>
          <a:p>
            <a:pPr lvl="1"/>
            <a:r>
              <a:rPr lang="en-US" sz="2000" dirty="0" smtClean="0"/>
              <a:t>Covert storage channel – trying to write to a file that exists</a:t>
            </a:r>
          </a:p>
          <a:p>
            <a:pPr lvl="1"/>
            <a:r>
              <a:rPr lang="en-US" sz="2000" dirty="0" smtClean="0"/>
              <a:t>Covert timing channel – CPU usage</a:t>
            </a:r>
          </a:p>
          <a:p>
            <a:r>
              <a:rPr lang="en-US" sz="2800" b="1" dirty="0" smtClean="0"/>
              <a:t>Inference attack </a:t>
            </a:r>
            <a:r>
              <a:rPr lang="en-US" sz="2800" dirty="0" smtClean="0"/>
              <a:t>– access to some information that allows one to infer information above their clearance level</a:t>
            </a:r>
          </a:p>
          <a:p>
            <a:r>
              <a:rPr lang="en-US" sz="2800" b="1" dirty="0" smtClean="0"/>
              <a:t>Noninterference model </a:t>
            </a:r>
            <a:r>
              <a:rPr lang="en-US" sz="2800" dirty="0" smtClean="0"/>
              <a:t>– actions at one level to not interfere with another level</a:t>
            </a:r>
          </a:p>
          <a:p>
            <a:r>
              <a:rPr lang="en-US" sz="2800" b="1" dirty="0" smtClean="0"/>
              <a:t>EAL </a:t>
            </a:r>
            <a:r>
              <a:rPr lang="en-US" sz="2800" dirty="0" smtClean="0"/>
              <a:t>– the higher the EAL rating the fewer the possible number of covert channels.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Lattice Model </a:t>
            </a:r>
            <a:r>
              <a:rPr lang="en-US" dirty="0" smtClean="0"/>
              <a:t>– upper and lower bounds of rights.</a:t>
            </a:r>
          </a:p>
          <a:p>
            <a:r>
              <a:rPr lang="en-US" b="1" dirty="0" smtClean="0"/>
              <a:t>Brewer and Nash Model </a:t>
            </a:r>
            <a:r>
              <a:rPr lang="en-US" dirty="0" smtClean="0"/>
              <a:t>– ‘Chinese wall’.  Prevents conflict of interest by limiting view to one dataset.</a:t>
            </a:r>
          </a:p>
          <a:p>
            <a:r>
              <a:rPr lang="en-US" b="1" dirty="0" smtClean="0"/>
              <a:t>Graham-Denning Model </a:t>
            </a:r>
            <a:r>
              <a:rPr lang="en-US" dirty="0" smtClean="0"/>
              <a:t>– how security and integrity ratings are defined and a way to delegate or transfer rights.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Dedicated</a:t>
            </a:r>
            <a:r>
              <a:rPr lang="en-US" dirty="0" smtClean="0"/>
              <a:t> – all users can access all data</a:t>
            </a:r>
          </a:p>
          <a:p>
            <a:r>
              <a:rPr lang="en-US" b="1" i="1" dirty="0" smtClean="0"/>
              <a:t>System High </a:t>
            </a:r>
            <a:r>
              <a:rPr lang="en-US" dirty="0" smtClean="0"/>
              <a:t>– All users access data: need to know.</a:t>
            </a:r>
          </a:p>
          <a:p>
            <a:r>
              <a:rPr lang="en-US" b="1" i="1" dirty="0" smtClean="0"/>
              <a:t>Compartmented</a:t>
            </a:r>
            <a:r>
              <a:rPr lang="en-US" dirty="0" smtClean="0"/>
              <a:t> – access data: need to know and formal approval.</a:t>
            </a:r>
          </a:p>
          <a:p>
            <a:r>
              <a:rPr lang="en-US" b="1" i="1" dirty="0" smtClean="0"/>
              <a:t>Multilevel</a:t>
            </a:r>
            <a:r>
              <a:rPr lang="en-US" dirty="0" smtClean="0"/>
              <a:t> – all users, some data: need to know, clearance &amp; formal approval.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Trusted Computer System Evaluation Criteria (TCSEC)</a:t>
            </a:r>
          </a:p>
          <a:p>
            <a:pPr lvl="1"/>
            <a:r>
              <a:rPr lang="en-US" dirty="0" smtClean="0"/>
              <a:t>A Verified protection – development, design and evaluation is very stringent. (A1, military) </a:t>
            </a:r>
          </a:p>
          <a:p>
            <a:pPr lvl="1"/>
            <a:r>
              <a:rPr lang="en-US" dirty="0" smtClean="0"/>
              <a:t>B Mandatory protection (B3 – highly secure/military)</a:t>
            </a:r>
          </a:p>
          <a:p>
            <a:pPr lvl="1"/>
            <a:r>
              <a:rPr lang="en-US" dirty="0" smtClean="0"/>
              <a:t>C Discretionary protection (C2 Commercial, but still weak security: NT4)</a:t>
            </a:r>
          </a:p>
          <a:p>
            <a:pPr lvl="1"/>
            <a:r>
              <a:rPr lang="en-US" dirty="0" smtClean="0"/>
              <a:t>D Minimal security (FAIL!)</a:t>
            </a:r>
          </a:p>
          <a:p>
            <a:r>
              <a:rPr lang="en-US" dirty="0" smtClean="0"/>
              <a:t>Only Confidentiality: Bell </a:t>
            </a:r>
            <a:r>
              <a:rPr lang="en-US" dirty="0" err="1" smtClean="0"/>
              <a:t>LaPadula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ITSEC Information Technology Security Evaluation Criteria.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and assurance. </a:t>
            </a:r>
          </a:p>
          <a:p>
            <a:pPr lvl="1"/>
            <a:r>
              <a:rPr lang="en-US" dirty="0" smtClean="0"/>
              <a:t>Developed in Europe </a:t>
            </a:r>
          </a:p>
          <a:p>
            <a:pPr lvl="1"/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757123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</a:t>
            </a:r>
          </a:p>
          <a:p>
            <a:r>
              <a:rPr lang="en-US" dirty="0" smtClean="0"/>
              <a:t>Evaluation Assurance Level</a:t>
            </a:r>
          </a:p>
          <a:p>
            <a:pPr lvl="1"/>
            <a:r>
              <a:rPr lang="en-US" dirty="0" smtClean="0"/>
              <a:t>EAL1 – Functionally tested</a:t>
            </a:r>
          </a:p>
          <a:p>
            <a:pPr lvl="1"/>
            <a:r>
              <a:rPr lang="en-US" dirty="0" smtClean="0"/>
              <a:t>EAL2 – Structurally tested</a:t>
            </a:r>
          </a:p>
          <a:p>
            <a:pPr lvl="1"/>
            <a:r>
              <a:rPr lang="en-US" dirty="0" smtClean="0"/>
              <a:t>EAL3 – Methodically tested</a:t>
            </a:r>
          </a:p>
          <a:p>
            <a:pPr lvl="1"/>
            <a:r>
              <a:rPr lang="en-US" dirty="0" smtClean="0"/>
              <a:t>EAL4 – Methodically designed, tested, and reviewed. (Windows 2003 SP1, XP SP2)</a:t>
            </a:r>
          </a:p>
          <a:p>
            <a:pPr lvl="1"/>
            <a:r>
              <a:rPr lang="en-US" dirty="0" smtClean="0"/>
              <a:t>EAL5 – </a:t>
            </a:r>
            <a:r>
              <a:rPr lang="en-US" dirty="0" err="1" smtClean="0"/>
              <a:t>Semiformally</a:t>
            </a:r>
            <a:r>
              <a:rPr lang="en-US" dirty="0" smtClean="0"/>
              <a:t> designed and tested</a:t>
            </a:r>
          </a:p>
          <a:p>
            <a:pPr lvl="1"/>
            <a:r>
              <a:rPr lang="en-US" dirty="0" smtClean="0"/>
              <a:t>EAL6 – </a:t>
            </a:r>
            <a:r>
              <a:rPr lang="en-US" dirty="0" err="1" smtClean="0"/>
              <a:t>Semiformally</a:t>
            </a:r>
            <a:r>
              <a:rPr lang="en-US" dirty="0" smtClean="0"/>
              <a:t> verified design and tested</a:t>
            </a:r>
          </a:p>
          <a:p>
            <a:pPr lvl="1"/>
            <a:r>
              <a:rPr lang="en-US" dirty="0" smtClean="0"/>
              <a:t>EAL7 – Formally verified design and tested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Criteria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and assurance</a:t>
            </a:r>
          </a:p>
          <a:p>
            <a:r>
              <a:rPr lang="en-US" dirty="0" smtClean="0"/>
              <a:t>Protection profiles</a:t>
            </a:r>
          </a:p>
          <a:p>
            <a:pPr lvl="1"/>
            <a:r>
              <a:rPr lang="en-US" sz="2400" b="1" dirty="0" smtClean="0"/>
              <a:t>Descriptive elements </a:t>
            </a:r>
            <a:r>
              <a:rPr lang="en-US" sz="2400" dirty="0" smtClean="0"/>
              <a:t>– description of problem solved</a:t>
            </a:r>
          </a:p>
          <a:p>
            <a:pPr lvl="1"/>
            <a:r>
              <a:rPr lang="en-US" sz="2400" b="1" dirty="0" smtClean="0"/>
              <a:t>Rationale</a:t>
            </a:r>
            <a:r>
              <a:rPr lang="en-US" sz="2400" dirty="0" smtClean="0"/>
              <a:t> – justify the profile, real-world problem solved, environment, policies, etc.</a:t>
            </a:r>
          </a:p>
          <a:p>
            <a:pPr lvl="1"/>
            <a:r>
              <a:rPr lang="en-US" sz="2400" b="1" dirty="0" smtClean="0"/>
              <a:t>Functional requirements </a:t>
            </a:r>
            <a:r>
              <a:rPr lang="en-US" sz="2400" dirty="0" smtClean="0"/>
              <a:t>– protection boundary </a:t>
            </a:r>
          </a:p>
          <a:p>
            <a:pPr lvl="1"/>
            <a:r>
              <a:rPr lang="en-US" sz="2400" b="1" dirty="0" smtClean="0"/>
              <a:t>Development assurance requirements </a:t>
            </a:r>
            <a:r>
              <a:rPr lang="en-US" sz="2400" dirty="0" smtClean="0"/>
              <a:t>– requirements must be met during development</a:t>
            </a:r>
          </a:p>
          <a:p>
            <a:pPr lvl="1"/>
            <a:r>
              <a:rPr lang="en-US" sz="2400" b="1" dirty="0" smtClean="0"/>
              <a:t>Evaluation assurance requirements </a:t>
            </a:r>
            <a:r>
              <a:rPr lang="en-US" sz="2400" dirty="0" smtClean="0"/>
              <a:t>– type and intensity of evaluation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version of software</a:t>
            </a:r>
          </a:p>
          <a:p>
            <a:r>
              <a:rPr lang="en-US" dirty="0" smtClean="0"/>
              <a:t>Specific configuration</a:t>
            </a:r>
          </a:p>
          <a:p>
            <a:r>
              <a:rPr lang="en-US" b="1" dirty="0" smtClean="0"/>
              <a:t>Certification</a:t>
            </a:r>
            <a:r>
              <a:rPr lang="en-US" dirty="0" smtClean="0"/>
              <a:t> – Technical review</a:t>
            </a:r>
          </a:p>
          <a:p>
            <a:pPr lvl="1"/>
            <a:r>
              <a:rPr lang="en-US" dirty="0" smtClean="0"/>
              <a:t>evaluate and test software, hardware, firmware, design, implementation, procedures, communication.  </a:t>
            </a:r>
          </a:p>
          <a:p>
            <a:pPr lvl="1"/>
            <a:r>
              <a:rPr lang="en-US" dirty="0" smtClean="0"/>
              <a:t>Make sure you have the right system for the right job.</a:t>
            </a:r>
          </a:p>
          <a:p>
            <a:r>
              <a:rPr lang="en-US" b="1" dirty="0" smtClean="0"/>
              <a:t>Accreditation</a:t>
            </a:r>
            <a:r>
              <a:rPr lang="en-US" dirty="0" smtClean="0"/>
              <a:t> – management’s acceptance of overall functionality &amp; security of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Enterprise Security Architecture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Provides technical details for your security policy</a:t>
            </a:r>
          </a:p>
          <a:p>
            <a:r>
              <a:rPr lang="en-US"/>
              <a:t>Includes network schematics, tools, processes and roles necessary to implement the security policy</a:t>
            </a:r>
          </a:p>
          <a:p>
            <a:r>
              <a:rPr lang="en-US"/>
              <a:t>Must incorporate business needs as well as legal and regulatory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vs. Closed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– interoperability between vendors</a:t>
            </a:r>
          </a:p>
          <a:p>
            <a:r>
              <a:rPr lang="en-US" dirty="0" smtClean="0"/>
              <a:t>Closed – vendor lock-in.  ‘black box’.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does this have to do with security?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Compromising the connection between the </a:t>
            </a:r>
            <a:r>
              <a:rPr lang="en-US" dirty="0" smtClean="0"/>
              <a:t>execution code in memory and data </a:t>
            </a:r>
            <a:r>
              <a:rPr lang="en-US" dirty="0"/>
              <a:t>stack allows new instructions to be inserted</a:t>
            </a:r>
          </a:p>
          <a:p>
            <a:r>
              <a:rPr lang="en-US" dirty="0"/>
              <a:t>Arbitrary code execution is the holy grail of malware. </a:t>
            </a:r>
          </a:p>
          <a:p>
            <a:r>
              <a:rPr lang="en-US" dirty="0"/>
              <a:t>Not a new approach – Smashing the Stack for Fun and Profit written in 1996.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Security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 of policy, standards, solutions, procedures linked across the enterprise strategically, tactically and operationally.  </a:t>
            </a:r>
            <a:r>
              <a:rPr lang="en-US" b="1" i="1" dirty="0" smtClean="0"/>
              <a:t>Think planned.</a:t>
            </a:r>
          </a:p>
          <a:p>
            <a:pPr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The opposite of how most companies work (point solutions cobbled together from different (pet?) projects and forced to interoperate)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Zachman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 on how to understand an enterprise in a modular fashion</a:t>
            </a:r>
          </a:p>
          <a:p>
            <a:r>
              <a:rPr lang="en-US" dirty="0" smtClean="0"/>
              <a:t>Aids in understanding the environment.</a:t>
            </a:r>
          </a:p>
          <a:p>
            <a:r>
              <a:rPr lang="en-US" dirty="0" smtClean="0"/>
              <a:t>Organizational, not technical.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Threats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/>
              <a:t>Maintenance Hooks/Back Doors</a:t>
            </a:r>
          </a:p>
          <a:p>
            <a:r>
              <a:rPr lang="en-US" sz="2400" b="1" dirty="0" smtClean="0"/>
              <a:t>Time of check/time of use </a:t>
            </a:r>
            <a:r>
              <a:rPr lang="en-US" sz="2400" dirty="0" smtClean="0"/>
              <a:t>– jump in between two tasks &amp; change something</a:t>
            </a:r>
          </a:p>
          <a:p>
            <a:r>
              <a:rPr lang="en-US" sz="2400" b="1" dirty="0" smtClean="0"/>
              <a:t>Race conditions </a:t>
            </a:r>
            <a:r>
              <a:rPr lang="en-US" sz="2400" dirty="0" smtClean="0"/>
              <a:t>– get process to execute out of sequence</a:t>
            </a:r>
            <a:endParaRPr lang="en-US" sz="2400" dirty="0"/>
          </a:p>
          <a:p>
            <a:r>
              <a:rPr lang="en-US" sz="2400" b="1" dirty="0"/>
              <a:t>Buffer </a:t>
            </a:r>
            <a:r>
              <a:rPr lang="en-US" sz="2400" b="1" dirty="0" smtClean="0"/>
              <a:t>overflows</a:t>
            </a:r>
          </a:p>
          <a:p>
            <a:endParaRPr lang="en-US" sz="2400" dirty="0" smtClean="0"/>
          </a:p>
          <a:p>
            <a:r>
              <a:rPr lang="en-US" sz="2400" dirty="0" smtClean="0"/>
              <a:t>5-15 bugs in every 1,000 lines of code. (Carnegie Mellon)</a:t>
            </a:r>
          </a:p>
          <a:p>
            <a:r>
              <a:rPr lang="en-US" sz="2400" dirty="0" smtClean="0"/>
              <a:t>1 security glitch in 1,000 lines of code (DHS review of 180 open source products)</a:t>
            </a:r>
            <a:endParaRPr lang="en-US" sz="2400" dirty="0"/>
          </a:p>
          <a:p>
            <a:r>
              <a:rPr lang="en-US" dirty="0" smtClean="0"/>
              <a:t>Windows Vista~ 50,000,000 lines of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188" t="32489" r="21823" b="54959"/>
          <a:stretch>
            <a:fillRect/>
          </a:stretch>
        </p:blipFill>
        <p:spPr bwMode="auto">
          <a:xfrm>
            <a:off x="381000" y="28956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 bwMode="auto">
          <a:xfrm>
            <a:off x="685800" y="3505200"/>
            <a:ext cx="39624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ircular Arrow 6"/>
          <p:cNvSpPr/>
          <p:nvPr/>
        </p:nvSpPr>
        <p:spPr bwMode="auto">
          <a:xfrm rot="10800000">
            <a:off x="1600200" y="2667000"/>
            <a:ext cx="2743200" cy="2667000"/>
          </a:xfrm>
          <a:prstGeom prst="circularArrow">
            <a:avLst/>
          </a:prstGeom>
          <a:solidFill>
            <a:srgbClr val="C00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459" name="Picture 3" descr="C:\Users\cary.barker\AppData\Local\Microsoft\Windows\Temporary Internet Files\Content.IE5\9HPY3EJG\MPj0445014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-16705"/>
            <a:ext cx="5334000" cy="6906820"/>
          </a:xfrm>
          <a:prstGeom prst="rect">
            <a:avLst/>
          </a:prstGeom>
          <a:noFill/>
        </p:spPr>
      </p:pic>
      <p:pic>
        <p:nvPicPr>
          <p:cNvPr id="19461" name="Picture 5" descr="C:\Users\cary.barker\AppData\Local\Microsoft\Windows\Temporary Internet Files\Content.IE5\3A9QFBD4\MCj042384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352800"/>
            <a:ext cx="749972" cy="82391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2091697">
            <a:off x="459333" y="1920896"/>
            <a:ext cx="8225330" cy="30162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9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olas" pitchFamily="49" charset="0"/>
              </a:rPr>
              <a:t>P0wn3d</a:t>
            </a:r>
            <a:endParaRPr lang="en-US" sz="19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 overflow: bounds checking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188" t="32489" r="21823" b="54959"/>
          <a:stretch>
            <a:fillRect/>
          </a:stretch>
        </p:blipFill>
        <p:spPr bwMode="auto">
          <a:xfrm>
            <a:off x="381000" y="28956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 bwMode="auto">
          <a:xfrm>
            <a:off x="685800" y="3505200"/>
            <a:ext cx="12954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9461" name="Picture 5" descr="C:\Users\cary.barker\AppData\Local\Microsoft\Windows\Temporary Internet Files\Content.IE5\3A9QFBD4\MCj04238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352800"/>
            <a:ext cx="749972" cy="823913"/>
          </a:xfrm>
          <a:prstGeom prst="rect">
            <a:avLst/>
          </a:prstGeom>
          <a:noFill/>
        </p:spPr>
      </p:pic>
      <p:sp>
        <p:nvSpPr>
          <p:cNvPr id="10" name="Left Arrow 9"/>
          <p:cNvSpPr/>
          <p:nvPr/>
        </p:nvSpPr>
        <p:spPr bwMode="auto">
          <a:xfrm rot="16200000">
            <a:off x="1295400" y="2743200"/>
            <a:ext cx="1447800" cy="381000"/>
          </a:xfrm>
          <a:prstGeom prst="lef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Left Arrow 10"/>
          <p:cNvSpPr/>
          <p:nvPr/>
        </p:nvSpPr>
        <p:spPr bwMode="auto">
          <a:xfrm rot="5400000">
            <a:off x="1295400" y="4419600"/>
            <a:ext cx="1447800" cy="381000"/>
          </a:xfrm>
          <a:prstGeom prst="lef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Multiprogramming</a:t>
            </a:r>
            <a:r>
              <a:rPr lang="en-US" dirty="0" smtClean="0"/>
              <a:t> – more than one program in memory</a:t>
            </a:r>
          </a:p>
          <a:p>
            <a:r>
              <a:rPr lang="en-US" b="1" dirty="0" smtClean="0"/>
              <a:t>Multitasking</a:t>
            </a:r>
            <a:r>
              <a:rPr lang="en-US" dirty="0" smtClean="0"/>
              <a:t> – computer handling requests from several process at the same time</a:t>
            </a:r>
          </a:p>
          <a:p>
            <a:r>
              <a:rPr lang="en-US" b="1" dirty="0" smtClean="0"/>
              <a:t>Multithreading</a:t>
            </a:r>
            <a:r>
              <a:rPr lang="en-US" dirty="0" smtClean="0"/>
              <a:t> – applications can have multiple threads.</a:t>
            </a:r>
          </a:p>
          <a:p>
            <a:r>
              <a:rPr lang="en-US" b="1" dirty="0" smtClean="0"/>
              <a:t>Multiprocessing</a:t>
            </a:r>
            <a:r>
              <a:rPr lang="en-US" dirty="0" smtClean="0"/>
              <a:t> – more than one CPU (or core)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 architecture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 – a program running in memory</a:t>
            </a:r>
          </a:p>
          <a:p>
            <a:r>
              <a:rPr lang="en-US" dirty="0"/>
              <a:t>Threads – individual instruction sets and associated data for a </a:t>
            </a:r>
            <a:r>
              <a:rPr lang="en-US" dirty="0" smtClean="0"/>
              <a:t>process.</a:t>
            </a:r>
          </a:p>
          <a:p>
            <a:pPr lvl="1"/>
            <a:r>
              <a:rPr lang="en-US" dirty="0" smtClean="0"/>
              <a:t>Created and destroyed as needed</a:t>
            </a:r>
          </a:p>
          <a:p>
            <a:pPr lvl="1"/>
            <a:r>
              <a:rPr lang="en-US" dirty="0" smtClean="0"/>
              <a:t>Shares the same resources as the parent process</a:t>
            </a:r>
            <a:endParaRPr lang="en-US" dirty="0"/>
          </a:p>
          <a:p>
            <a:r>
              <a:rPr lang="en-US" dirty="0"/>
              <a:t>Memory management – provides protection for the OS, abstraction for programmers, and resource handling for applications.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Mini-lab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 task manager</a:t>
            </a:r>
          </a:p>
          <a:p>
            <a:r>
              <a:rPr lang="en-US"/>
              <a:t>List the current processes</a:t>
            </a:r>
          </a:p>
          <a:p>
            <a:r>
              <a:rPr lang="en-US"/>
              <a:t>What process is using the most memory?</a:t>
            </a:r>
          </a:p>
          <a:p>
            <a:r>
              <a:rPr lang="en-US"/>
              <a:t>What process has generated the most threads?</a:t>
            </a:r>
          </a:p>
          <a:p>
            <a:r>
              <a:rPr lang="en-US"/>
              <a:t>What process is using the largest portion of CPU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12152</TotalTime>
  <Words>1792</Words>
  <Application>Microsoft Office PowerPoint</Application>
  <PresentationFormat>On-screen Show (4:3)</PresentationFormat>
  <Paragraphs>251</Paragraphs>
  <Slides>42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Clouds</vt:lpstr>
      <vt:lpstr>IS 380 </vt:lpstr>
      <vt:lpstr>What are the three pillars of infosec?</vt:lpstr>
      <vt:lpstr>Computer Hardware Architecture </vt:lpstr>
      <vt:lpstr>What does this have to do with security?</vt:lpstr>
      <vt:lpstr>Buffer overflow</vt:lpstr>
      <vt:lpstr>Buffer overflow: bounds checking</vt:lpstr>
      <vt:lpstr>Definitions</vt:lpstr>
      <vt:lpstr>Operating system architecture</vt:lpstr>
      <vt:lpstr>Mini-lab</vt:lpstr>
      <vt:lpstr>PowerPoint Presentation</vt:lpstr>
      <vt:lpstr>Multitasking</vt:lpstr>
      <vt:lpstr>Process Isolation</vt:lpstr>
      <vt:lpstr>Memory manager</vt:lpstr>
      <vt:lpstr>Memory management</vt:lpstr>
      <vt:lpstr>Memory problems</vt:lpstr>
      <vt:lpstr>Other types of memory</vt:lpstr>
      <vt:lpstr>Protection rings</vt:lpstr>
      <vt:lpstr>Ring security</vt:lpstr>
      <vt:lpstr>Virtual machines</vt:lpstr>
      <vt:lpstr>Additional storage devices</vt:lpstr>
      <vt:lpstr>Trusted Computing Base (TCB)</vt:lpstr>
      <vt:lpstr>TCB basic functions</vt:lpstr>
      <vt:lpstr>Reference Model &amp;  Security Kernel</vt:lpstr>
      <vt:lpstr>Security models</vt:lpstr>
      <vt:lpstr>State Machine Models</vt:lpstr>
      <vt:lpstr>Bell-LaPadula – confidentiality</vt:lpstr>
      <vt:lpstr>Biba Model – integrity </vt:lpstr>
      <vt:lpstr>Clark-Wilson Model – integrity</vt:lpstr>
      <vt:lpstr>Biba vs. Clark-Wilson</vt:lpstr>
      <vt:lpstr>Information Flow Models</vt:lpstr>
      <vt:lpstr>Other Models</vt:lpstr>
      <vt:lpstr>Security Modes</vt:lpstr>
      <vt:lpstr>Orange Book</vt:lpstr>
      <vt:lpstr>ITSEC Information Technology Security Evaluation Criteria. </vt:lpstr>
      <vt:lpstr>Common Criteria</vt:lpstr>
      <vt:lpstr>Common Criteria (cont.)</vt:lpstr>
      <vt:lpstr>Notes</vt:lpstr>
      <vt:lpstr>Enterprise Security Architecture</vt:lpstr>
      <vt:lpstr>Open vs. Closed systems</vt:lpstr>
      <vt:lpstr>Enterprise Security Architecture</vt:lpstr>
      <vt:lpstr>Zachman Framework</vt:lpstr>
      <vt:lpstr>Related Threats</vt:lpstr>
    </vt:vector>
  </TitlesOfParts>
  <Company>T. Rowe Price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380</dc:title>
  <dc:creator>T. Rowe Price</dc:creator>
  <cp:lastModifiedBy>cary.barker</cp:lastModifiedBy>
  <cp:revision>225</cp:revision>
  <dcterms:created xsi:type="dcterms:W3CDTF">2009-02-11T16:26:40Z</dcterms:created>
  <dcterms:modified xsi:type="dcterms:W3CDTF">2010-09-15T19:17:11Z</dcterms:modified>
</cp:coreProperties>
</file>